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75" r:id="rId3"/>
    <p:sldId id="276" r:id="rId4"/>
    <p:sldId id="272" r:id="rId5"/>
    <p:sldId id="261" r:id="rId6"/>
    <p:sldId id="259" r:id="rId7"/>
    <p:sldId id="267" r:id="rId8"/>
    <p:sldId id="268" r:id="rId9"/>
    <p:sldId id="273" r:id="rId10"/>
    <p:sldId id="260" r:id="rId11"/>
    <p:sldId id="262" r:id="rId12"/>
    <p:sldId id="274" r:id="rId13"/>
    <p:sldId id="264" r:id="rId14"/>
    <p:sldId id="279" r:id="rId15"/>
    <p:sldId id="263" r:id="rId16"/>
    <p:sldId id="278" r:id="rId17"/>
    <p:sldId id="270" r:id="rId18"/>
    <p:sldId id="269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025" autoAdjust="0"/>
    <p:restoredTop sz="96433" autoAdjust="0"/>
  </p:normalViewPr>
  <p:slideViewPr>
    <p:cSldViewPr snapToGrid="0">
      <p:cViewPr varScale="1">
        <p:scale>
          <a:sx n="70" d="100"/>
          <a:sy n="70" d="100"/>
        </p:scale>
        <p:origin x="-127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6C5C59-035F-4F21-AA7E-E5897A153253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2028F2-E235-4D28-AEDC-423E18F9C1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gif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old.narashvat.ru/bank/9387________________.jpeg" TargetMode="External"/><Relationship Id="rId3" Type="http://schemas.openxmlformats.org/officeDocument/2006/relationships/hyperlink" Target="http://www.compulenta.ru/upload/iblock/4a0/coal_hands.jpg" TargetMode="External"/><Relationship Id="rId7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hyperlink" Target="http://siver.com.ua/_nw/8/07584.jpg" TargetMode="External"/><Relationship Id="rId10" Type="http://schemas.openxmlformats.org/officeDocument/2006/relationships/image" Target="../media/image11.jpeg"/><Relationship Id="rId4" Type="http://schemas.openxmlformats.org/officeDocument/2006/relationships/image" Target="../media/image7.jpeg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gif"/><Relationship Id="rId5" Type="http://schemas.openxmlformats.org/officeDocument/2006/relationships/image" Target="../media/image14.gif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88131" y="3591368"/>
            <a:ext cx="615450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tima" pitchFamily="2" charset="0"/>
              </a:rPr>
              <a:t>Физика  </a:t>
            </a:r>
          </a:p>
          <a:p>
            <a:r>
              <a:rPr lang="ru-RU" sz="44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tima" pitchFamily="2" charset="0"/>
              </a:rPr>
              <a:t>8 класс</a:t>
            </a:r>
            <a:endParaRPr lang="ru-RU" sz="44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tim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93933" y="1757578"/>
            <a:ext cx="251673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000" dirty="0">
              <a:latin typeface="Optima" pitchFamily="2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8638" y="1671638"/>
            <a:ext cx="827246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8000" b="1" dirty="0" smtClean="0">
                <a:solidFill>
                  <a:srgbClr val="CC0000"/>
                </a:solidFill>
              </a:rPr>
              <a:t>         </a:t>
            </a:r>
            <a:r>
              <a:rPr lang="en-US" sz="80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Q = q m</a:t>
            </a:r>
          </a:p>
          <a:p>
            <a:pPr>
              <a:spcBef>
                <a:spcPct val="30000"/>
              </a:spcBef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Q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( Дж)– количество теплоты,</a:t>
            </a:r>
          </a:p>
          <a:p>
            <a:pPr>
              <a:spcBef>
                <a:spcPct val="30000"/>
              </a:spcBef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q  (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Дж/ кг) – удельная теплота сгорания топлива,</a:t>
            </a:r>
          </a:p>
          <a:p>
            <a:pPr>
              <a:spcBef>
                <a:spcPct val="30000"/>
              </a:spcBef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m (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кг) – масса топлива</a:t>
            </a:r>
          </a:p>
          <a:p>
            <a:pPr>
              <a:spcBef>
                <a:spcPct val="30000"/>
              </a:spcBef>
            </a:pPr>
            <a:endParaRPr lang="ru-RU" sz="8000" b="1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93933" y="1757578"/>
            <a:ext cx="251673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ru-RU" sz="2000" dirty="0">
              <a:latin typeface="Optima" pitchFamily="2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024" y="1405719"/>
            <a:ext cx="8365651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Удельная теплота сгорания топлива </a:t>
            </a:r>
            <a:r>
              <a:rPr lang="ru-RU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q)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– это физическая величина, показывающая, какое количество теплоты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(Q)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выделяется при полном сгорании топлива массой 1 кг.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3957638"/>
            <a:ext cx="32432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2000" b="1" dirty="0" smtClean="0"/>
              <a:t>Дрова 1 кг</a:t>
            </a:r>
            <a:r>
              <a:rPr lang="ru-RU" sz="2000" b="1" dirty="0" smtClean="0">
                <a:solidFill>
                  <a:srgbClr val="CC0000"/>
                </a:solidFill>
              </a:rPr>
              <a:t> </a:t>
            </a:r>
            <a:r>
              <a:rPr lang="en-US" sz="2000" b="1" dirty="0" smtClean="0">
                <a:solidFill>
                  <a:srgbClr val="CC0000"/>
                </a:solidFill>
              </a:rPr>
              <a:t>=&gt;</a:t>
            </a:r>
            <a:r>
              <a:rPr lang="en-US" sz="2000" b="1" dirty="0" smtClean="0"/>
              <a:t> 1</a:t>
            </a:r>
            <a:r>
              <a:rPr lang="ru-RU" sz="2000" b="1" dirty="0" smtClean="0"/>
              <a:t>,</a:t>
            </a:r>
            <a:r>
              <a:rPr lang="en-US" sz="2000" b="1" dirty="0" smtClean="0"/>
              <a:t>0</a:t>
            </a:r>
            <a:r>
              <a:rPr lang="ru-RU" sz="2000" b="1" dirty="0" smtClean="0"/>
              <a:t> </a:t>
            </a:r>
            <a:r>
              <a:rPr lang="en-US" sz="2000" b="1" dirty="0" smtClean="0">
                <a:cs typeface="Arial" charset="0"/>
              </a:rPr>
              <a:t>•</a:t>
            </a:r>
            <a:r>
              <a:rPr lang="en-US" sz="2000" b="1" dirty="0" smtClean="0"/>
              <a:t> 10</a:t>
            </a:r>
            <a:r>
              <a:rPr lang="en-US" sz="2000" b="1" baseline="30000" dirty="0" smtClean="0"/>
              <a:t>7</a:t>
            </a:r>
            <a:r>
              <a:rPr lang="en-US" sz="2000" b="1" dirty="0" smtClean="0"/>
              <a:t> </a:t>
            </a:r>
            <a:r>
              <a:rPr lang="ru-RU" sz="2000" b="1" dirty="0" smtClean="0"/>
              <a:t>Дж</a:t>
            </a:r>
            <a:endParaRPr lang="ru-RU" sz="2000" b="1" dirty="0"/>
          </a:p>
        </p:txBody>
      </p:sp>
      <p:pic>
        <p:nvPicPr>
          <p:cNvPr id="8" name="Picture 11" descr="77283326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40" y="4614863"/>
            <a:ext cx="1712912" cy="171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4"/>
          <p:cNvSpPr>
            <a:spLocks noChangeArrowheads="1"/>
          </p:cNvSpPr>
          <p:nvPr/>
        </p:nvSpPr>
        <p:spPr bwMode="auto">
          <a:xfrm>
            <a:off x="6086476" y="3879850"/>
            <a:ext cx="304326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2000" b="1" dirty="0"/>
              <a:t>Нефть 1 кг </a:t>
            </a:r>
            <a:r>
              <a:rPr lang="en-US" sz="2000" b="1" dirty="0">
                <a:solidFill>
                  <a:srgbClr val="CC0000"/>
                </a:solidFill>
              </a:rPr>
              <a:t>=&gt;</a:t>
            </a:r>
            <a:r>
              <a:rPr lang="en-US" sz="2000" b="1" dirty="0"/>
              <a:t> </a:t>
            </a:r>
            <a:r>
              <a:rPr lang="ru-RU" sz="2000" b="1" dirty="0"/>
              <a:t>4,4 </a:t>
            </a:r>
            <a:r>
              <a:rPr lang="en-US" sz="2000" b="1" dirty="0">
                <a:cs typeface="Arial" charset="0"/>
              </a:rPr>
              <a:t>•</a:t>
            </a:r>
            <a:r>
              <a:rPr lang="en-US" sz="2000" b="1" dirty="0"/>
              <a:t> 10</a:t>
            </a:r>
            <a:r>
              <a:rPr lang="en-US" sz="2000" b="1" baseline="30000" dirty="0"/>
              <a:t>7</a:t>
            </a:r>
            <a:r>
              <a:rPr lang="en-US" sz="2000" b="1" dirty="0"/>
              <a:t> </a:t>
            </a:r>
            <a:r>
              <a:rPr lang="ru-RU" sz="2000" b="1" dirty="0"/>
              <a:t>Дж</a:t>
            </a:r>
          </a:p>
        </p:txBody>
      </p:sp>
      <p:pic>
        <p:nvPicPr>
          <p:cNvPr id="10" name="Picture 14" descr="Картинка 19 из 42339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3825" y="4631425"/>
            <a:ext cx="2284413" cy="178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9767" y="5457825"/>
            <a:ext cx="1909770" cy="121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33"/>
          <p:cNvSpPr>
            <a:spLocks noChangeArrowheads="1"/>
          </p:cNvSpPr>
          <p:nvPr/>
        </p:nvSpPr>
        <p:spPr bwMode="auto">
          <a:xfrm>
            <a:off x="3014663" y="4430712"/>
            <a:ext cx="297094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2000" b="1" dirty="0"/>
              <a:t>Уголь 1 кг </a:t>
            </a:r>
            <a:r>
              <a:rPr lang="en-US" sz="2000" b="1" dirty="0">
                <a:solidFill>
                  <a:srgbClr val="CC0000"/>
                </a:solidFill>
              </a:rPr>
              <a:t>=&gt;</a:t>
            </a:r>
            <a:r>
              <a:rPr lang="en-US" sz="2000" b="1" dirty="0"/>
              <a:t> </a:t>
            </a:r>
            <a:r>
              <a:rPr lang="ru-RU" sz="2000" b="1" dirty="0"/>
              <a:t>2,7</a:t>
            </a:r>
            <a:r>
              <a:rPr lang="en-US" sz="2000" b="1" dirty="0"/>
              <a:t> •</a:t>
            </a:r>
            <a:r>
              <a:rPr lang="ru-RU" sz="2000" dirty="0"/>
              <a:t> </a:t>
            </a:r>
            <a:r>
              <a:rPr lang="en-US" sz="2000" b="1" dirty="0"/>
              <a:t>10</a:t>
            </a:r>
            <a:r>
              <a:rPr lang="en-US" sz="2000" b="1" baseline="30000" dirty="0"/>
              <a:t>7</a:t>
            </a:r>
            <a:r>
              <a:rPr lang="en-US" sz="2000" b="1" dirty="0"/>
              <a:t> </a:t>
            </a:r>
            <a:r>
              <a:rPr lang="ru-RU" sz="2000" b="1" dirty="0"/>
              <a:t>Дж</a:t>
            </a:r>
          </a:p>
        </p:txBody>
      </p:sp>
      <p:pic>
        <p:nvPicPr>
          <p:cNvPr id="15" name="Picture 9" descr="512967509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5889" y="4738687"/>
            <a:ext cx="542925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9" descr="512967509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92976" y="4576763"/>
            <a:ext cx="542925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3158526" y="3284851"/>
            <a:ext cx="24801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</a:rPr>
              <a:t>[</a:t>
            </a:r>
            <a:r>
              <a:rPr lang="en-US" sz="2800" b="1" dirty="0" smtClean="0">
                <a:solidFill>
                  <a:srgbClr val="0033CC"/>
                </a:solidFill>
              </a:rPr>
              <a:t> q </a:t>
            </a:r>
            <a:r>
              <a:rPr lang="ru-RU" sz="2800" b="1" dirty="0" smtClean="0">
                <a:solidFill>
                  <a:srgbClr val="0033CC"/>
                </a:solidFill>
              </a:rPr>
              <a:t>] = [</a:t>
            </a:r>
            <a:r>
              <a:rPr lang="en-US" sz="2800" b="1" dirty="0" smtClean="0">
                <a:solidFill>
                  <a:srgbClr val="0033CC"/>
                </a:solidFill>
              </a:rPr>
              <a:t> </a:t>
            </a:r>
            <a:r>
              <a:rPr lang="ru-RU" sz="2800" b="1" dirty="0" smtClean="0">
                <a:solidFill>
                  <a:srgbClr val="0033CC"/>
                </a:solidFill>
              </a:rPr>
              <a:t>Дж</a:t>
            </a:r>
            <a:r>
              <a:rPr lang="en-US" sz="2800" b="1" dirty="0" smtClean="0">
                <a:solidFill>
                  <a:srgbClr val="0033CC"/>
                </a:solidFill>
              </a:rPr>
              <a:t>/</a:t>
            </a:r>
            <a:r>
              <a:rPr lang="ru-RU" sz="2800" b="1" dirty="0" smtClean="0">
                <a:solidFill>
                  <a:srgbClr val="0033CC"/>
                </a:solidFill>
              </a:rPr>
              <a:t>кг</a:t>
            </a:r>
            <a:r>
              <a:rPr lang="en-US" sz="2800" b="1" dirty="0" smtClean="0">
                <a:solidFill>
                  <a:srgbClr val="0033CC"/>
                </a:solidFill>
              </a:rPr>
              <a:t> </a:t>
            </a:r>
            <a:r>
              <a:rPr lang="ru-RU" sz="2800" b="1" dirty="0" smtClean="0">
                <a:solidFill>
                  <a:srgbClr val="0033CC"/>
                </a:solidFill>
              </a:rPr>
              <a:t>]</a:t>
            </a:r>
            <a:endParaRPr lang="ru-RU" sz="2800" b="1" dirty="0">
              <a:solidFill>
                <a:srgbClr val="00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93933" y="1757578"/>
            <a:ext cx="2516736" cy="509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Optima" pitchFamily="2" charset="0"/>
                <a:cs typeface="Times New Roman" panose="02020603050405020304" pitchFamily="18" charset="0"/>
              </a:rPr>
              <a:t>Текст слайда</a:t>
            </a:r>
            <a:endParaRPr lang="ru-RU" sz="2000" dirty="0">
              <a:latin typeface="Optima" pitchFamily="2" charset="0"/>
              <a:cs typeface="Times New Roman" panose="02020603050405020304" pitchFamily="18" charset="0"/>
            </a:endParaRPr>
          </a:p>
        </p:txBody>
      </p:sp>
      <p:pic>
        <p:nvPicPr>
          <p:cNvPr id="29703" name="Picture 7" descr="C:\Users\Людмила\Desktop\5760b96c5f25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61" y="1902219"/>
            <a:ext cx="9014439" cy="39270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300039" y="1785939"/>
            <a:ext cx="8629649" cy="914400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/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Способы изменения внутренней энергии</a:t>
            </a:r>
            <a:endParaRPr 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5081587" y="4295776"/>
            <a:ext cx="3514725" cy="914400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Теплопередача</a:t>
            </a:r>
            <a:endParaRPr lang="ru-RU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619127" y="4305300"/>
            <a:ext cx="3514725" cy="914400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Совершение работы 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2514601" y="304323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6143625" y="302895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38567" y="617179"/>
            <a:ext cx="184731" cy="52322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endParaRPr lang="ru-RU" sz="28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tima" pitchFamily="2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829314" y="1524711"/>
          <a:ext cx="7458076" cy="26939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9038"/>
                <a:gridCol w="3729038"/>
              </a:tblGrid>
              <a:tr h="996105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Совершение</a:t>
                      </a:r>
                      <a:r>
                        <a:rPr lang="ru-RU" sz="3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работы 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Теплопередача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1758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1758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1758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790192" y="255475"/>
            <a:ext cx="73538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Использование энергии топлива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3107" y="5182317"/>
            <a:ext cx="2534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ЭЛЕКТРОСТАНЦИЯ,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88247" y="5755522"/>
            <a:ext cx="11528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КАМИН,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92767" y="5168669"/>
            <a:ext cx="2358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ДОМЕННАЯ ПЕЧЬ,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63439" y="5141373"/>
            <a:ext cx="3347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ДВИГАТЕЛЬ АВТОМОБИЛЯ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80744" y="5769170"/>
            <a:ext cx="3027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РАКЕТНЫЙ ДВИГАТЕЛЬ,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94142" y="5728226"/>
            <a:ext cx="21394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ГАЗОВАЯ ПЛИТА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38567" y="617179"/>
            <a:ext cx="184731" cy="52322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endParaRPr lang="ru-RU" sz="28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tima" pitchFamily="2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911201" y="1988735"/>
          <a:ext cx="7458076" cy="37711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29038"/>
                <a:gridCol w="3729038"/>
              </a:tblGrid>
              <a:tr h="860822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Совершение</a:t>
                      </a:r>
                      <a:r>
                        <a:rPr lang="ru-RU" sz="3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работы 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Теплопередача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60822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ЭЛЕКТРОСТАНЦИЯ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КАМИН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60822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ДВИГАТЕЛЬ АВТОМОБИЛЯ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ДОМЕННАЯ ПЕЧЬ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60822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РАКЕТНЫЙ ДВИГАТЕЛЬ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ГАЗОВАЯ ПЛИТА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790192" y="255475"/>
            <a:ext cx="73538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Использование энергии топлива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38567" y="617179"/>
            <a:ext cx="5112040" cy="52322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ru-RU" sz="28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tima" pitchFamily="2" charset="0"/>
              </a:rPr>
              <a:t>Использование энергии топлива</a:t>
            </a:r>
            <a:endParaRPr lang="ru-RU" sz="28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tima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93933" y="1757578"/>
            <a:ext cx="2516736" cy="509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Optima" pitchFamily="2" charset="0"/>
                <a:cs typeface="Times New Roman" panose="02020603050405020304" pitchFamily="18" charset="0"/>
              </a:rPr>
              <a:t>Текст слайда</a:t>
            </a:r>
            <a:endParaRPr lang="ru-RU" sz="2000" dirty="0">
              <a:latin typeface="Optima" pitchFamily="2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 descr="прл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86604" y="4069594"/>
            <a:ext cx="3127857" cy="20787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4" name="Picture 4" descr="http://car-dom.ru/wp-content/uploads/2015/06/kak-vybrat-kachestvennoe-topliv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681542"/>
            <a:ext cx="3010704" cy="19870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8" name="Picture 8" descr="http://fb.ru/misc/i/gallery/10423/3566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62315" y="3500604"/>
            <a:ext cx="2267790" cy="28660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30" name="Picture 10" descr="http://www.ru.all.biz/img/ru/catalog/1289017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36897" y="1379515"/>
            <a:ext cx="2888739" cy="18686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32" name="Picture 12" descr="http://900igr.net/datai/ekonomika/Metallurgicheskaja-promyshlennost/0003-010-Metallurgicheskaja-promyshlennost-tipy-orientatsii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0021" y="3544194"/>
            <a:ext cx="1973477" cy="28361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34" name="Picture 14" descr="http://kazan-116.buyreklama.ru/kazan/photos/24688337/65e6757cd6e7694d852a9dc7af5856a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2174544" cy="1630908"/>
          </a:xfrm>
          <a:prstGeom prst="rect">
            <a:avLst/>
          </a:prstGeom>
          <a:noFill/>
        </p:spPr>
      </p:pic>
      <p:pic>
        <p:nvPicPr>
          <p:cNvPr id="5136" name="Picture 16" descr="http://101kamin.ru/wp-content/uploads/2009/01/ED2xA27Zh_4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20872" y="1337480"/>
            <a:ext cx="2729552" cy="20471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85749" y="1562785"/>
            <a:ext cx="865822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Топливо и последствия его сгорания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85787" y="2686050"/>
          <a:ext cx="7958138" cy="3757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9069"/>
                <a:gridCol w="3979069"/>
              </a:tblGrid>
              <a:tr h="2568338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Возможные экологические последствия</a:t>
                      </a:r>
                    </a:p>
                    <a:p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использования топлива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Возможные пути</a:t>
                      </a:r>
                    </a:p>
                    <a:p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решения проблем</a:t>
                      </a:r>
                      <a:endParaRPr lang="ru-RU" sz="3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dirty="0"/>
                    </a:p>
                  </a:txBody>
                  <a:tcPr/>
                </a:tc>
              </a:tr>
              <a:tr h="590913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924246" y="0"/>
            <a:ext cx="64381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</a:rPr>
              <a:t>Или люди сделают так, чтобы в воздухе</a:t>
            </a:r>
          </a:p>
          <a:p>
            <a:r>
              <a:rPr lang="ru-RU" sz="2000" b="1" i="1" dirty="0" smtClean="0">
                <a:solidFill>
                  <a:schemeClr val="bg1"/>
                </a:solidFill>
              </a:rPr>
              <a:t>стало меньше дыма, или дым сделает так,</a:t>
            </a:r>
          </a:p>
          <a:p>
            <a:r>
              <a:rPr lang="ru-RU" sz="2000" b="1" i="1" dirty="0" smtClean="0">
                <a:solidFill>
                  <a:schemeClr val="bg1"/>
                </a:solidFill>
              </a:rPr>
              <a:t>что на Земле станет меньше людей.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                                                       Л. Дж. </a:t>
            </a:r>
            <a:r>
              <a:rPr lang="ru-RU" sz="2000" b="1" dirty="0" err="1" smtClean="0">
                <a:solidFill>
                  <a:schemeClr val="bg1"/>
                </a:solidFill>
              </a:rPr>
              <a:t>Баттан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370242" y="1225689"/>
            <a:ext cx="4350743" cy="52629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/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Сегодня я узнал  …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Было интересно …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Было трудно …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 выполнял задания …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 понял, что …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Теперь я могу …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 научился …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 приобрел …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 попробую …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Меня удивило …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Урок мне дал для жизни …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27139" y="419247"/>
            <a:ext cx="46451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Закончите предложение</a:t>
            </a:r>
          </a:p>
        </p:txBody>
      </p:sp>
      <p:pic>
        <p:nvPicPr>
          <p:cNvPr id="2050" name="Picture 2" descr="http://ecos-kuban.ru/f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702" y="2565780"/>
            <a:ext cx="3679445" cy="25972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38567" y="340181"/>
            <a:ext cx="4181850" cy="107721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lvl="0"/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Домашнее задание </a:t>
            </a:r>
            <a:endParaRPr lang="ru-RU" sz="3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tima" pitchFamily="2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4462818" y="1391470"/>
            <a:ext cx="433872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§ 10</a:t>
            </a:r>
            <a:r>
              <a:rPr kumimoji="0" lang="ru-RU" sz="3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упр.5 (1)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Дополнительное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по желанию: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Подготовить сообщение о возобновляемых источниках энергии, их преимуществах и недостатках.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cf.ltkcdn.net/greenliving/images/slide/88454-600x437-renewable_energy_typ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2012" y="2208024"/>
            <a:ext cx="3770407" cy="27461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10436" y="86366"/>
            <a:ext cx="7751927" cy="138499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/>
            <a:r>
              <a:rPr lang="ru-RU" sz="2800" dirty="0" smtClean="0"/>
              <a:t>      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Поставьте в соответствие физические </a:t>
            </a:r>
          </a:p>
          <a:p>
            <a:pPr lvl="0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величины и единицы их измерения.  </a:t>
            </a:r>
          </a:p>
          <a:p>
            <a:endParaRPr lang="ru-RU" sz="28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tima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93933" y="1757578"/>
            <a:ext cx="251673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000" dirty="0">
              <a:latin typeface="Optima" pitchFamily="2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71499" y="1285877"/>
          <a:ext cx="7972426" cy="5096350"/>
        </p:xfrm>
        <a:graphic>
          <a:graphicData uri="http://schemas.openxmlformats.org/drawingml/2006/table">
            <a:tbl>
              <a:tblPr/>
              <a:tblGrid>
                <a:gridCol w="4348668"/>
                <a:gridCol w="3623758"/>
              </a:tblGrid>
              <a:tr h="5072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Физические величины </a:t>
                      </a:r>
                      <a:endParaRPr lang="ru-RU" sz="28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Единицы измерения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72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1)  Количество теплоты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А)  Н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72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2)  Удельная теплоемкость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Б)  Дж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72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3) Температура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В)  кг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72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4) Сила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Г)  Фарадей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72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5) Давление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Д) Дж /кг </a:t>
                      </a:r>
                      <a:r>
                        <a:rPr lang="en-US" sz="2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º</a:t>
                      </a:r>
                      <a:r>
                        <a:rPr lang="ru-RU" sz="2800" b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72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6) Масса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Е) Па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72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Ж) Нет </a:t>
                      </a:r>
                      <a:r>
                        <a:rPr lang="ru-RU" sz="2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правильного ответа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33350" cy="3524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38567" y="617179"/>
            <a:ext cx="1327095" cy="52322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ru-RU" sz="28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Ответы</a:t>
            </a:r>
            <a:endParaRPr lang="ru-RU" sz="28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2758" y="1385889"/>
            <a:ext cx="25167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AutoNum type="arabicParenR"/>
            </a:pPr>
            <a:r>
              <a:rPr lang="ru-RU" sz="3200" b="1" dirty="0" smtClean="0">
                <a:latin typeface="Optima" pitchFamily="2" charset="0"/>
                <a:cs typeface="Times New Roman" panose="02020603050405020304" pitchFamily="18" charset="0"/>
              </a:rPr>
              <a:t>Б </a:t>
            </a:r>
          </a:p>
          <a:p>
            <a:pPr marL="457200" indent="-457200">
              <a:lnSpc>
                <a:spcPct val="150000"/>
              </a:lnSpc>
              <a:buAutoNum type="arabicParenR"/>
            </a:pPr>
            <a:r>
              <a:rPr lang="ru-RU" sz="3200" b="1" dirty="0" smtClean="0">
                <a:latin typeface="Optima" pitchFamily="2" charset="0"/>
                <a:cs typeface="Times New Roman" panose="02020603050405020304" pitchFamily="18" charset="0"/>
              </a:rPr>
              <a:t>Д</a:t>
            </a:r>
          </a:p>
          <a:p>
            <a:pPr marL="457200" indent="-457200">
              <a:lnSpc>
                <a:spcPct val="150000"/>
              </a:lnSpc>
              <a:buAutoNum type="arabicParenR"/>
            </a:pPr>
            <a:r>
              <a:rPr lang="ru-RU" sz="3200" b="1" dirty="0" smtClean="0">
                <a:latin typeface="Optima" pitchFamily="2" charset="0"/>
                <a:cs typeface="Times New Roman" panose="02020603050405020304" pitchFamily="18" charset="0"/>
              </a:rPr>
              <a:t>Ж</a:t>
            </a:r>
          </a:p>
          <a:p>
            <a:pPr marL="457200" indent="-457200">
              <a:lnSpc>
                <a:spcPct val="150000"/>
              </a:lnSpc>
              <a:buAutoNum type="arabicParenR"/>
            </a:pPr>
            <a:r>
              <a:rPr lang="ru-RU" sz="3200" b="1" dirty="0" smtClean="0">
                <a:latin typeface="Optima" pitchFamily="2" charset="0"/>
                <a:cs typeface="Times New Roman" panose="02020603050405020304" pitchFamily="18" charset="0"/>
              </a:rPr>
              <a:t>А</a:t>
            </a:r>
          </a:p>
          <a:p>
            <a:pPr marL="457200" indent="-457200">
              <a:lnSpc>
                <a:spcPct val="150000"/>
              </a:lnSpc>
              <a:buAutoNum type="arabicParenR"/>
            </a:pPr>
            <a:r>
              <a:rPr lang="ru-RU" sz="3200" b="1" dirty="0" smtClean="0">
                <a:latin typeface="Optima" pitchFamily="2" charset="0"/>
                <a:cs typeface="Times New Roman" panose="02020603050405020304" pitchFamily="18" charset="0"/>
              </a:rPr>
              <a:t>Е</a:t>
            </a:r>
          </a:p>
          <a:p>
            <a:pPr marL="457200" indent="-457200">
              <a:lnSpc>
                <a:spcPct val="150000"/>
              </a:lnSpc>
              <a:buAutoNum type="arabicParenR"/>
            </a:pPr>
            <a:r>
              <a:rPr lang="ru-RU" sz="3200" b="1" dirty="0" smtClean="0">
                <a:latin typeface="Optima" pitchFamily="2" charset="0"/>
                <a:cs typeface="Times New Roman" panose="02020603050405020304" pitchFamily="18" charset="0"/>
              </a:rPr>
              <a:t>В</a:t>
            </a:r>
            <a:endParaRPr lang="ru-RU" sz="3200" b="1" dirty="0">
              <a:latin typeface="Optima" pitchFamily="2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2926391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«5» - все правильно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«4» - 1 ошибка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«3» - 2 ошибки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026345" y="2696076"/>
            <a:ext cx="863392" cy="2079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r>
              <a:rPr lang="ru-RU" sz="9600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?</a:t>
            </a:r>
            <a:endParaRPr lang="ru-RU" sz="9600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1026" name="Picture 2" descr="Тепловые электростанц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4137" y="1833112"/>
            <a:ext cx="3773938" cy="37739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86" name="Picture 2" descr="http://xn--80aal0a.xn--80asehdb/uploads/posts/2016-01/1452855992_k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2013" y="2784142"/>
            <a:ext cx="3603010" cy="22518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67067" y="188524"/>
            <a:ext cx="5159810" cy="92333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ru-RU" sz="54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tima" pitchFamily="2" charset="0"/>
              </a:rPr>
              <a:t>Энергия топлива</a:t>
            </a:r>
            <a:endParaRPr lang="ru-RU" sz="54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tima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62567" y="1110375"/>
            <a:ext cx="4981433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Что такое топливо?</a:t>
            </a:r>
          </a:p>
          <a:p>
            <a:pPr marL="457200" indent="-45720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Виды топлива?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 образуется энергия топлива?</a:t>
            </a:r>
          </a:p>
          <a:p>
            <a:pPr marL="457200" indent="-457200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 рассчитать энергию топлива?</a:t>
            </a:r>
          </a:p>
          <a:p>
            <a:pPr marL="457200" indent="-457200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Где применяется энергия топлива?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www.postawy.by/wp-content/uploads/2015/10/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5" y="2714626"/>
            <a:ext cx="3775899" cy="22531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-22860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1451" y="1014629"/>
            <a:ext cx="85439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Топливо -  вещество, способное гореть и  выделять при этом энергию.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Картинка 3 из 176399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273" y="2502232"/>
            <a:ext cx="2689709" cy="1743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6" descr="Картинка 32 из 28679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2803" y="2471739"/>
            <a:ext cx="2356147" cy="18637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15" descr="Нефть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50804" y="2400300"/>
            <a:ext cx="2748242" cy="1828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Прямоугольник 13"/>
          <p:cNvSpPr/>
          <p:nvPr/>
        </p:nvSpPr>
        <p:spPr>
          <a:xfrm>
            <a:off x="3347341" y="3858696"/>
            <a:ext cx="7348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b="1" dirty="0" smtClean="0">
                <a:solidFill>
                  <a:schemeClr val="bg1"/>
                </a:solidFill>
              </a:rPr>
              <a:t>Торф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5" name="Rectangle 19"/>
          <p:cNvSpPr>
            <a:spLocks noChangeArrowheads="1"/>
          </p:cNvSpPr>
          <p:nvPr/>
        </p:nvSpPr>
        <p:spPr bwMode="auto">
          <a:xfrm>
            <a:off x="6099175" y="3776663"/>
            <a:ext cx="9937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b="1" dirty="0">
                <a:solidFill>
                  <a:schemeClr val="bg1"/>
                </a:solidFill>
              </a:rPr>
              <a:t>Нефть </a:t>
            </a:r>
          </a:p>
        </p:txBody>
      </p:sp>
      <p:sp>
        <p:nvSpPr>
          <p:cNvPr id="16" name="Rectangle 19"/>
          <p:cNvSpPr>
            <a:spLocks noChangeArrowheads="1"/>
          </p:cNvSpPr>
          <p:nvPr/>
        </p:nvSpPr>
        <p:spPr bwMode="auto">
          <a:xfrm>
            <a:off x="4284663" y="213360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7" name="Picture 11" descr="Картинка 2 из 86015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43881" y="4712956"/>
            <a:ext cx="2557621" cy="17044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Picture 12" descr="natural-gas_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96311" y="4691096"/>
            <a:ext cx="2686050" cy="1780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" name="Rectangle 21"/>
          <p:cNvSpPr>
            <a:spLocks noChangeArrowheads="1"/>
          </p:cNvSpPr>
          <p:nvPr/>
        </p:nvSpPr>
        <p:spPr bwMode="auto">
          <a:xfrm>
            <a:off x="4623938" y="6002930"/>
            <a:ext cx="619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b="1" dirty="0">
                <a:solidFill>
                  <a:schemeClr val="bg1"/>
                </a:solidFill>
              </a:rPr>
              <a:t>Газ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489952" y="5849777"/>
            <a:ext cx="16287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Дрова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61840" y="3830122"/>
            <a:ext cx="7907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b="1" dirty="0" smtClean="0">
                <a:solidFill>
                  <a:schemeClr val="bg1"/>
                </a:solidFill>
              </a:rPr>
              <a:t>Уголь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321985" y="0"/>
            <a:ext cx="515981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tima" pitchFamily="2" charset="0"/>
              </a:rPr>
              <a:t>Энергия топлива</a:t>
            </a:r>
            <a:endParaRPr lang="ru-RU" sz="54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tim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7" name="Picture 41" descr="Шари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52082">
            <a:off x="854073" y="2986087"/>
            <a:ext cx="66992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6"/>
          <p:cNvSpPr>
            <a:spLocks noChangeArrowheads="1"/>
          </p:cNvSpPr>
          <p:nvPr/>
        </p:nvSpPr>
        <p:spPr bwMode="auto">
          <a:xfrm>
            <a:off x="2552700" y="3098800"/>
            <a:ext cx="4778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Н</a:t>
            </a:r>
          </a:p>
        </p:txBody>
      </p:sp>
      <p:pic>
        <p:nvPicPr>
          <p:cNvPr id="9" name="Picture 43" descr="Шарик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70031">
            <a:off x="2422525" y="3000379"/>
            <a:ext cx="68897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42"/>
          <p:cNvSpPr>
            <a:spLocks noChangeArrowheads="1"/>
          </p:cNvSpPr>
          <p:nvPr/>
        </p:nvSpPr>
        <p:spPr bwMode="auto">
          <a:xfrm>
            <a:off x="1386509" y="2655218"/>
            <a:ext cx="1152525" cy="1130300"/>
          </a:xfrm>
          <a:prstGeom prst="ellipse">
            <a:avLst/>
          </a:prstGeom>
          <a:gradFill rotWithShape="1">
            <a:gsLst>
              <a:gs pos="0">
                <a:srgbClr val="0033CC"/>
              </a:gs>
              <a:gs pos="100000">
                <a:srgbClr val="00185E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2578100" y="3057525"/>
            <a:ext cx="477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Н</a:t>
            </a:r>
          </a:p>
        </p:txBody>
      </p:sp>
      <p:sp>
        <p:nvSpPr>
          <p:cNvPr id="11" name="Rectangle 27"/>
          <p:cNvSpPr>
            <a:spLocks noChangeArrowheads="1"/>
          </p:cNvSpPr>
          <p:nvPr/>
        </p:nvSpPr>
        <p:spPr bwMode="auto">
          <a:xfrm>
            <a:off x="963612" y="3143250"/>
            <a:ext cx="477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Н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89230" y="1718558"/>
            <a:ext cx="25950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2000" b="1" dirty="0" smtClean="0"/>
              <a:t>Молекула воды (Н</a:t>
            </a:r>
            <a:r>
              <a:rPr lang="ru-RU" sz="2000" b="1" baseline="-25000" dirty="0" smtClean="0"/>
              <a:t>2</a:t>
            </a:r>
            <a:r>
              <a:rPr lang="ru-RU" sz="2000" b="1" dirty="0" smtClean="0"/>
              <a:t>О)</a:t>
            </a:r>
            <a:endParaRPr lang="ru-RU" sz="2000" b="1" dirty="0"/>
          </a:p>
        </p:txBody>
      </p:sp>
      <p:sp>
        <p:nvSpPr>
          <p:cNvPr id="13" name="Rectangle 25"/>
          <p:cNvSpPr>
            <a:spLocks noChangeArrowheads="1"/>
          </p:cNvSpPr>
          <p:nvPr/>
        </p:nvSpPr>
        <p:spPr bwMode="auto">
          <a:xfrm>
            <a:off x="1744662" y="2898775"/>
            <a:ext cx="5000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О</a:t>
            </a:r>
          </a:p>
        </p:txBody>
      </p:sp>
      <p:sp>
        <p:nvSpPr>
          <p:cNvPr id="14" name="AutoShape 14"/>
          <p:cNvSpPr>
            <a:spLocks noChangeArrowheads="1"/>
          </p:cNvSpPr>
          <p:nvPr/>
        </p:nvSpPr>
        <p:spPr bwMode="auto">
          <a:xfrm>
            <a:off x="3416300" y="3187701"/>
            <a:ext cx="792162" cy="288925"/>
          </a:xfrm>
          <a:prstGeom prst="rightArrow">
            <a:avLst>
              <a:gd name="adj1" fmla="val 50000"/>
              <a:gd name="adj2" fmla="val 68544"/>
            </a:avLst>
          </a:prstGeom>
          <a:solidFill>
            <a:srgbClr val="99003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CC0000"/>
              </a:solidFill>
            </a:endParaRPr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4424362" y="2684463"/>
            <a:ext cx="1152525" cy="1130300"/>
          </a:xfrm>
          <a:prstGeom prst="ellipse">
            <a:avLst/>
          </a:prstGeom>
          <a:gradFill rotWithShape="1">
            <a:gsLst>
              <a:gs pos="0">
                <a:srgbClr val="0033CC"/>
              </a:gs>
              <a:gs pos="100000">
                <a:srgbClr val="00185E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Oval 16"/>
          <p:cNvSpPr>
            <a:spLocks noChangeArrowheads="1"/>
          </p:cNvSpPr>
          <p:nvPr/>
        </p:nvSpPr>
        <p:spPr bwMode="auto">
          <a:xfrm flipH="1">
            <a:off x="5964238" y="2855913"/>
            <a:ext cx="865188" cy="841375"/>
          </a:xfrm>
          <a:prstGeom prst="ellipse">
            <a:avLst/>
          </a:prstGeom>
          <a:gradFill rotWithShape="1">
            <a:gsLst>
              <a:gs pos="0">
                <a:srgbClr val="5E0000"/>
              </a:gs>
              <a:gs pos="100000">
                <a:srgbClr val="CC0000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Oval 16"/>
          <p:cNvSpPr>
            <a:spLocks noChangeArrowheads="1"/>
          </p:cNvSpPr>
          <p:nvPr/>
        </p:nvSpPr>
        <p:spPr bwMode="auto">
          <a:xfrm flipH="1">
            <a:off x="7402512" y="2765426"/>
            <a:ext cx="865188" cy="841375"/>
          </a:xfrm>
          <a:prstGeom prst="ellipse">
            <a:avLst/>
          </a:prstGeom>
          <a:gradFill rotWithShape="1">
            <a:gsLst>
              <a:gs pos="0">
                <a:srgbClr val="5E0000"/>
              </a:gs>
              <a:gs pos="100000">
                <a:srgbClr val="CC0000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Rectangle 25"/>
          <p:cNvSpPr>
            <a:spLocks noChangeArrowheads="1"/>
          </p:cNvSpPr>
          <p:nvPr/>
        </p:nvSpPr>
        <p:spPr bwMode="auto">
          <a:xfrm>
            <a:off x="4711699" y="2979738"/>
            <a:ext cx="5000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О</a:t>
            </a:r>
          </a:p>
        </p:txBody>
      </p:sp>
      <p:sp>
        <p:nvSpPr>
          <p:cNvPr id="19" name="Rectangle 27"/>
          <p:cNvSpPr>
            <a:spLocks noChangeArrowheads="1"/>
          </p:cNvSpPr>
          <p:nvPr/>
        </p:nvSpPr>
        <p:spPr bwMode="auto">
          <a:xfrm>
            <a:off x="6202362" y="3009900"/>
            <a:ext cx="477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Н</a:t>
            </a:r>
          </a:p>
        </p:txBody>
      </p:sp>
      <p:sp>
        <p:nvSpPr>
          <p:cNvPr id="20" name="Rectangle 27"/>
          <p:cNvSpPr>
            <a:spLocks noChangeArrowheads="1"/>
          </p:cNvSpPr>
          <p:nvPr/>
        </p:nvSpPr>
        <p:spPr bwMode="auto">
          <a:xfrm>
            <a:off x="7602537" y="2909888"/>
            <a:ext cx="4778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Н</a:t>
            </a:r>
          </a:p>
        </p:txBody>
      </p:sp>
      <p:pic>
        <p:nvPicPr>
          <p:cNvPr id="21" name="Picture 3" descr="C:\Users\Директор\Desktop\Аннимации\Стрелки и значки\righ-r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 flipH="1">
            <a:off x="3446462" y="3551238"/>
            <a:ext cx="5715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3" descr="C:\Users\Директор\Desktop\Аннимации\Стрелки и значки\righ-r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3460750" y="2840037"/>
            <a:ext cx="5715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Прямоугольник 14"/>
          <p:cNvSpPr>
            <a:spLocks noChangeArrowheads="1"/>
          </p:cNvSpPr>
          <p:nvPr/>
        </p:nvSpPr>
        <p:spPr bwMode="auto">
          <a:xfrm>
            <a:off x="3516313" y="1892299"/>
            <a:ext cx="5794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 dirty="0">
                <a:cs typeface="Arial" charset="0"/>
              </a:rPr>
              <a:t>Q</a:t>
            </a:r>
            <a:endParaRPr lang="ru-RU" sz="4000" dirty="0">
              <a:cs typeface="Arial" charset="0"/>
            </a:endParaRPr>
          </a:p>
        </p:txBody>
      </p:sp>
      <p:sp>
        <p:nvSpPr>
          <p:cNvPr id="24" name="Rectangle 21"/>
          <p:cNvSpPr>
            <a:spLocks noChangeArrowheads="1"/>
          </p:cNvSpPr>
          <p:nvPr/>
        </p:nvSpPr>
        <p:spPr bwMode="auto">
          <a:xfrm>
            <a:off x="3484563" y="4097338"/>
            <a:ext cx="5508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990033"/>
                </a:solidFill>
              </a:rPr>
              <a:t>А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0" y="4990623"/>
            <a:ext cx="897255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 разделении молекулы воды на атомы, совершается работа по преодолению сил притяжения между атомами. Следовательно,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затрачивается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некоторая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энергия.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38479" y="173106"/>
            <a:ext cx="5159810" cy="1354217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ru-RU" sz="54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tima" pitchFamily="2" charset="0"/>
              </a:rPr>
              <a:t>Энергия топлива</a:t>
            </a:r>
          </a:p>
          <a:p>
            <a:endParaRPr lang="ru-RU" sz="28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tima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93933" y="1757578"/>
            <a:ext cx="251673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</a:pPr>
            <a:endParaRPr lang="ru-RU" sz="2000" dirty="0">
              <a:latin typeface="Optima" pitchFamily="2" charset="0"/>
              <a:cs typeface="Times New Roman" panose="02020603050405020304" pitchFamily="18" charset="0"/>
            </a:endParaRP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1058863" y="3103563"/>
            <a:ext cx="863600" cy="841375"/>
          </a:xfrm>
          <a:prstGeom prst="ellipse">
            <a:avLst/>
          </a:prstGeom>
          <a:gradFill rotWithShape="1">
            <a:gsLst>
              <a:gs pos="0">
                <a:srgbClr val="00185E"/>
              </a:gs>
              <a:gs pos="100000">
                <a:srgbClr val="0033CC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 flipH="1">
            <a:off x="2182812" y="3132139"/>
            <a:ext cx="865187" cy="841375"/>
          </a:xfrm>
          <a:prstGeom prst="ellipse">
            <a:avLst/>
          </a:prstGeom>
          <a:gradFill rotWithShape="1">
            <a:gsLst>
              <a:gs pos="0">
                <a:srgbClr val="00185E"/>
              </a:gs>
              <a:gs pos="100000">
                <a:srgbClr val="0033CC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3276600" y="2987675"/>
            <a:ext cx="1152525" cy="1130300"/>
          </a:xfrm>
          <a:prstGeom prst="ellipse">
            <a:avLst/>
          </a:prstGeom>
          <a:solidFill>
            <a:schemeClr val="bg2">
              <a:lumMod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9" name="AutoShape 15"/>
          <p:cNvSpPr>
            <a:spLocks noChangeArrowheads="1"/>
          </p:cNvSpPr>
          <p:nvPr/>
        </p:nvSpPr>
        <p:spPr bwMode="auto">
          <a:xfrm>
            <a:off x="4630739" y="3490913"/>
            <a:ext cx="792162" cy="288925"/>
          </a:xfrm>
          <a:prstGeom prst="rightArrow">
            <a:avLst>
              <a:gd name="adj1" fmla="val 50000"/>
              <a:gd name="adj2" fmla="val 68544"/>
            </a:avLst>
          </a:prstGeom>
          <a:solidFill>
            <a:srgbClr val="990033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>
              <a:solidFill>
                <a:srgbClr val="CC0000"/>
              </a:solidFill>
            </a:endParaRPr>
          </a:p>
        </p:txBody>
      </p:sp>
      <p:pic>
        <p:nvPicPr>
          <p:cNvPr id="10" name="Picture 49" descr="Шарик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340500">
            <a:off x="5716588" y="3278188"/>
            <a:ext cx="712788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8" descr="Шарик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309958">
            <a:off x="7235825" y="3276599"/>
            <a:ext cx="69532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Oval 50"/>
          <p:cNvSpPr>
            <a:spLocks noChangeArrowheads="1"/>
          </p:cNvSpPr>
          <p:nvPr/>
        </p:nvSpPr>
        <p:spPr bwMode="auto">
          <a:xfrm>
            <a:off x="6256338" y="2930525"/>
            <a:ext cx="1152525" cy="1130300"/>
          </a:xfrm>
          <a:prstGeom prst="ellipse">
            <a:avLst/>
          </a:prstGeom>
          <a:solidFill>
            <a:schemeClr val="bg2">
              <a:lumMod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3" name="Rectangle 41"/>
          <p:cNvSpPr>
            <a:spLocks noChangeArrowheads="1"/>
          </p:cNvSpPr>
          <p:nvPr/>
        </p:nvSpPr>
        <p:spPr bwMode="auto">
          <a:xfrm>
            <a:off x="3548063" y="3230563"/>
            <a:ext cx="4778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С</a:t>
            </a:r>
          </a:p>
        </p:txBody>
      </p:sp>
      <p:sp>
        <p:nvSpPr>
          <p:cNvPr id="14" name="Rectangle 41"/>
          <p:cNvSpPr>
            <a:spLocks noChangeArrowheads="1"/>
          </p:cNvSpPr>
          <p:nvPr/>
        </p:nvSpPr>
        <p:spPr bwMode="auto">
          <a:xfrm>
            <a:off x="6543676" y="3197225"/>
            <a:ext cx="4778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С</a:t>
            </a:r>
          </a:p>
        </p:txBody>
      </p:sp>
      <p:sp>
        <p:nvSpPr>
          <p:cNvPr id="15" name="Rectangle 37"/>
          <p:cNvSpPr>
            <a:spLocks noChangeArrowheads="1"/>
          </p:cNvSpPr>
          <p:nvPr/>
        </p:nvSpPr>
        <p:spPr bwMode="auto">
          <a:xfrm>
            <a:off x="1258888" y="3162301"/>
            <a:ext cx="5000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О</a:t>
            </a:r>
          </a:p>
        </p:txBody>
      </p:sp>
      <p:sp>
        <p:nvSpPr>
          <p:cNvPr id="16" name="Rectangle 37"/>
          <p:cNvSpPr>
            <a:spLocks noChangeArrowheads="1"/>
          </p:cNvSpPr>
          <p:nvPr/>
        </p:nvSpPr>
        <p:spPr bwMode="auto">
          <a:xfrm>
            <a:off x="2397126" y="3257550"/>
            <a:ext cx="5000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О</a:t>
            </a:r>
          </a:p>
        </p:txBody>
      </p:sp>
      <p:sp>
        <p:nvSpPr>
          <p:cNvPr id="17" name="Rectangle 37"/>
          <p:cNvSpPr>
            <a:spLocks noChangeArrowheads="1"/>
          </p:cNvSpPr>
          <p:nvPr/>
        </p:nvSpPr>
        <p:spPr bwMode="auto">
          <a:xfrm>
            <a:off x="5864225" y="3438525"/>
            <a:ext cx="5000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О</a:t>
            </a:r>
          </a:p>
        </p:txBody>
      </p:sp>
      <p:sp>
        <p:nvSpPr>
          <p:cNvPr id="18" name="Rectangle 37"/>
          <p:cNvSpPr>
            <a:spLocks noChangeArrowheads="1"/>
          </p:cNvSpPr>
          <p:nvPr/>
        </p:nvSpPr>
        <p:spPr bwMode="auto">
          <a:xfrm>
            <a:off x="7373938" y="3405188"/>
            <a:ext cx="5000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О</a:t>
            </a:r>
          </a:p>
        </p:txBody>
      </p:sp>
      <p:pic>
        <p:nvPicPr>
          <p:cNvPr id="19" name="Picture 3" descr="C:\Users\Директор\Desktop\Аннимации\Стрелки и значки\righ-r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0" flipH="1">
            <a:off x="4773921" y="4150910"/>
            <a:ext cx="5715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4"/>
          <p:cNvSpPr>
            <a:spLocks noChangeArrowheads="1"/>
          </p:cNvSpPr>
          <p:nvPr/>
        </p:nvSpPr>
        <p:spPr bwMode="auto">
          <a:xfrm>
            <a:off x="4813300" y="4324351"/>
            <a:ext cx="5794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 dirty="0">
                <a:cs typeface="Arial" charset="0"/>
              </a:rPr>
              <a:t>Q</a:t>
            </a:r>
            <a:endParaRPr lang="ru-RU" sz="4000" dirty="0">
              <a:cs typeface="Arial" charset="0"/>
            </a:endParaRPr>
          </a:p>
        </p:txBody>
      </p:sp>
      <p:sp>
        <p:nvSpPr>
          <p:cNvPr id="22" name="Rectangle 36"/>
          <p:cNvSpPr>
            <a:spLocks noChangeArrowheads="1"/>
          </p:cNvSpPr>
          <p:nvPr/>
        </p:nvSpPr>
        <p:spPr bwMode="auto">
          <a:xfrm>
            <a:off x="5414963" y="2112963"/>
            <a:ext cx="34861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2400" b="1" dirty="0"/>
              <a:t>Молекула углекислого газа (СО</a:t>
            </a:r>
            <a:r>
              <a:rPr lang="ru-RU" sz="2400" b="1" baseline="-25000" dirty="0"/>
              <a:t>2</a:t>
            </a:r>
            <a:r>
              <a:rPr lang="ru-RU" sz="2400" b="1" dirty="0"/>
              <a:t>)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57175" y="5640411"/>
            <a:ext cx="888682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ru-RU" sz="28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При сжигании топлива атомы соединяются в молекулы, и происходит </a:t>
            </a: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выделение </a:t>
            </a:r>
            <a:r>
              <a:rPr lang="ru-RU" sz="28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энергии.</a:t>
            </a:r>
            <a:endParaRPr lang="ru-RU" sz="2800" b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Picture 45" descr="772833267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52775" y="4178300"/>
            <a:ext cx="1317625" cy="131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-17145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38567" y="617179"/>
            <a:ext cx="272832" cy="52322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ru-RU" sz="28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tima" pitchFamily="2" charset="0"/>
              </a:rPr>
              <a:t> </a:t>
            </a:r>
            <a:endParaRPr lang="ru-RU" sz="28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tima" pitchFamily="2" charset="0"/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1071564" y="2014537"/>
            <a:ext cx="2828924" cy="1114425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Optima" pitchFamily="2" charset="0"/>
              </a:rPr>
              <a:t>Топливо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4910138" y="1938337"/>
            <a:ext cx="2862261" cy="1176337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tima" pitchFamily="2" charset="0"/>
              </a:rPr>
              <a:t>Кислород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1004888" y="4405313"/>
            <a:ext cx="2895600" cy="1181100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tima" pitchFamily="2" charset="0"/>
              </a:rPr>
              <a:t>Тепло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5129214" y="4329112"/>
            <a:ext cx="2814636" cy="1228726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tima" pitchFamily="2" charset="0"/>
              </a:rPr>
              <a:t>Углекислый газ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126870" y="1787009"/>
            <a:ext cx="59343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tima" pitchFamily="2" charset="0"/>
              </a:rPr>
              <a:t>+</a:t>
            </a:r>
            <a:endParaRPr lang="ru-RU" sz="9600" dirty="0">
              <a:solidFill>
                <a:srgbClr val="C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179258" y="4196834"/>
            <a:ext cx="59343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tima" pitchFamily="2" charset="0"/>
              </a:rPr>
              <a:t>+</a:t>
            </a:r>
            <a:endParaRPr lang="ru-RU" sz="9600" dirty="0">
              <a:solidFill>
                <a:srgbClr val="C00000"/>
              </a:solidFill>
            </a:endParaRPr>
          </a:p>
        </p:txBody>
      </p:sp>
      <p:sp>
        <p:nvSpPr>
          <p:cNvPr id="18" name="Стрелка вниз 17"/>
          <p:cNvSpPr/>
          <p:nvPr/>
        </p:nvSpPr>
        <p:spPr>
          <a:xfrm>
            <a:off x="4186238" y="3171825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955</TotalTime>
  <Words>469</Words>
  <Application>Microsoft Office PowerPoint</Application>
  <PresentationFormat>Экран (4:3)</PresentationFormat>
  <Paragraphs>141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Олег</cp:lastModifiedBy>
  <cp:revision>103</cp:revision>
  <dcterms:created xsi:type="dcterms:W3CDTF">2013-11-19T05:52:05Z</dcterms:created>
  <dcterms:modified xsi:type="dcterms:W3CDTF">2017-03-13T22:02:05Z</dcterms:modified>
</cp:coreProperties>
</file>